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Poppins Medium Bold" charset="1" panose="02000000000000000000"/>
      <p:regular r:id="rId27"/>
    </p:embeddedFont>
    <p:embeddedFont>
      <p:font typeface="Poppins Medium" charset="1" panose="02000000000000000000"/>
      <p:regular r:id="rId28"/>
    </p:embeddedFont>
    <p:embeddedFont>
      <p:font typeface="Poppins Light" charset="1" panose="02000000000000000000"/>
      <p:regular r:id="rId29"/>
    </p:embeddedFont>
    <p:embeddedFont>
      <p:font typeface="Poppins Light Bold" charset="1" panose="02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38968" y="3006269"/>
            <a:ext cx="11330431" cy="4523472"/>
            <a:chOff x="0" y="0"/>
            <a:chExt cx="15107241" cy="603129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4915988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30504"/>
              <a:ext cx="15107241" cy="2707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0"/>
                </a:lnSpc>
              </a:pPr>
              <a:r>
                <a:rPr lang="en-US" sz="1400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AirJetKids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408572"/>
              <a:ext cx="15107241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spc="55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Proje Sunumu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76154" y="6042807"/>
            <a:ext cx="7511846" cy="4244193"/>
          </a:xfrm>
          <a:custGeom>
            <a:avLst/>
            <a:gdLst/>
            <a:ahLst/>
            <a:cxnLst/>
            <a:rect r="r" b="b" t="t" l="l"/>
            <a:pathLst>
              <a:path h="4244193" w="7511846">
                <a:moveTo>
                  <a:pt x="0" y="0"/>
                </a:moveTo>
                <a:lnTo>
                  <a:pt x="7511846" y="0"/>
                </a:lnTo>
                <a:lnTo>
                  <a:pt x="7511846" y="4244193"/>
                </a:lnTo>
                <a:lnTo>
                  <a:pt x="0" y="4244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5885" y="1666763"/>
            <a:ext cx="15536230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5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Puanlama ve Yüksek Skor Sistemi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75885" y="5592395"/>
            <a:ext cx="2287958" cy="3269777"/>
            <a:chOff x="0" y="0"/>
            <a:chExt cx="3050611" cy="435970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305061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1037254"/>
              <a:ext cx="3050611" cy="845861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28600" y="1184806"/>
              <a:ext cx="2593411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LOKAL DB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72669"/>
              <a:ext cx="3050611" cy="1949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5"/>
                </a:lnSpc>
              </a:pPr>
              <a:r>
                <a:rPr lang="en-US" sz="16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Kullanıcının her şehir ve her oyun türü için elde ettiği puanlar, cihazda GetStorage ile kaydedilir.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617375" y="5592395"/>
            <a:ext cx="2287958" cy="3456340"/>
            <a:chOff x="0" y="0"/>
            <a:chExt cx="3050611" cy="460845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305061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2</a:t>
              </a:r>
            </a:p>
          </p:txBody>
        </p:sp>
        <p:sp>
          <p:nvSpPr>
            <p:cNvPr name="AutoShape 10" id="10"/>
            <p:cNvSpPr/>
            <p:nvPr/>
          </p:nvSpPr>
          <p:spPr>
            <a:xfrm rot="0">
              <a:off x="0" y="1037254"/>
              <a:ext cx="3050611" cy="845861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28600" y="1184806"/>
              <a:ext cx="2593411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Bu</a:t>
              </a:r>
              <a:r>
                <a:rPr lang="en-US" sz="23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lut Skor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272669"/>
              <a:ext cx="3050611" cy="23434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51"/>
                </a:lnSpc>
              </a:pPr>
              <a:r>
                <a:rPr lang="en-US" sz="167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Firebase Realtime Database’de; her şehir için “AR Oyunu En İyi Puan” ve “Kelime Oyunu En İyi Puan” ayrı ayrı tutulur.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858866" y="5592395"/>
            <a:ext cx="2287958" cy="3401095"/>
            <a:chOff x="0" y="0"/>
            <a:chExt cx="3050611" cy="453479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305061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3</a:t>
              </a:r>
            </a:p>
          </p:txBody>
        </p:sp>
        <p:sp>
          <p:nvSpPr>
            <p:cNvPr name="AutoShape 15" id="15"/>
            <p:cNvSpPr/>
            <p:nvPr/>
          </p:nvSpPr>
          <p:spPr>
            <a:xfrm rot="0">
              <a:off x="0" y="1037254"/>
              <a:ext cx="3050611" cy="845861"/>
            </a:xfrm>
            <a:prstGeom prst="rect">
              <a:avLst/>
            </a:prstGeom>
            <a:solidFill>
              <a:srgbClr val="10B5BF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228600" y="1184806"/>
              <a:ext cx="2593411" cy="503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9"/>
                </a:lnSpc>
              </a:pPr>
              <a:r>
                <a:rPr lang="en-US" sz="23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GÖSTERİM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272669"/>
              <a:ext cx="3050611" cy="1949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51"/>
                </a:lnSpc>
              </a:pPr>
              <a:r>
                <a:rPr lang="en-US" sz="167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Oyun başlama ekranında, global ve arkadaş çevresindeki en yüksek skorlar görsel olarak sunulur.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9056" y="2300635"/>
            <a:ext cx="10964355" cy="5685731"/>
            <a:chOff x="0" y="0"/>
            <a:chExt cx="14619140" cy="75809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144779"/>
              <a:ext cx="146191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AirJetKids Mobil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8255"/>
              <a:ext cx="14619140" cy="139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20"/>
                </a:lnSpc>
              </a:pPr>
              <a:r>
                <a:rPr lang="en-US" sz="685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Ekranlar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674242"/>
              <a:ext cx="14619140" cy="3740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Ekranlar:</a:t>
              </a:r>
            </a:p>
            <a:p>
              <a:pPr algn="l" marL="766446" indent="-255482" lvl="2">
                <a:lnSpc>
                  <a:spcPts val="2485"/>
                </a:lnSpc>
                <a:buFont typeface="Arial"/>
                <a:buChar char="⚬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Login/Register</a:t>
              </a:r>
            </a:p>
            <a:p>
              <a:pPr algn="l" marL="766446" indent="-255482" lvl="2">
                <a:lnSpc>
                  <a:spcPts val="2485"/>
                </a:lnSpc>
                <a:buFont typeface="Arial"/>
                <a:buChar char="⚬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Rota Seçim &amp; Harita</a:t>
              </a:r>
            </a:p>
            <a:p>
              <a:pPr algn="l" marL="766446" indent="-255482" lvl="2">
                <a:lnSpc>
                  <a:spcPts val="2485"/>
                </a:lnSpc>
                <a:buFont typeface="Arial"/>
                <a:buChar char="⚬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Oyun Tanıtım (Onboarding)</a:t>
              </a:r>
            </a:p>
            <a:p>
              <a:pPr algn="l" marL="766446" indent="-255482" lvl="2">
                <a:lnSpc>
                  <a:spcPts val="2485"/>
                </a:lnSpc>
                <a:buFont typeface="Arial"/>
                <a:buChar char="⚬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Kelime Oyunu &amp; AR Oyunu</a:t>
              </a:r>
            </a:p>
            <a:p>
              <a:pPr algn="l" marL="766446" indent="-255482" lvl="2">
                <a:lnSpc>
                  <a:spcPts val="2485"/>
                </a:lnSpc>
                <a:buFont typeface="Arial"/>
                <a:buChar char="⚬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Skor/Detay</a:t>
              </a:r>
            </a:p>
            <a:p>
              <a:pPr algn="l" marL="766446" indent="-255482" lvl="2">
                <a:lnSpc>
                  <a:spcPts val="2485"/>
                </a:lnSpc>
                <a:buFont typeface="Arial"/>
                <a:buChar char="⚬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Profilim (Oyun Puanlarım)</a:t>
              </a:r>
            </a:p>
            <a:p>
              <a:pPr algn="l" marL="766446" indent="-255482" lvl="2">
                <a:lnSpc>
                  <a:spcPts val="2485"/>
                </a:lnSpc>
                <a:buFont typeface="Arial"/>
                <a:buChar char="⚬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Loglama (Test Mode)</a:t>
              </a:r>
            </a:p>
            <a:p>
              <a:pPr algn="l">
                <a:lnSpc>
                  <a:spcPts val="248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true" rot="0">
            <a:off x="12865622" y="1028700"/>
            <a:ext cx="7641615" cy="5845836"/>
          </a:xfrm>
          <a:custGeom>
            <a:avLst/>
            <a:gdLst/>
            <a:ahLst/>
            <a:cxnLst/>
            <a:rect r="r" b="b" t="t" l="l"/>
            <a:pathLst>
              <a:path h="5845836" w="7641615">
                <a:moveTo>
                  <a:pt x="7641615" y="5845836"/>
                </a:moveTo>
                <a:lnTo>
                  <a:pt x="0" y="5845836"/>
                </a:lnTo>
                <a:lnTo>
                  <a:pt x="0" y="0"/>
                </a:lnTo>
                <a:lnTo>
                  <a:pt x="7641615" y="0"/>
                </a:lnTo>
                <a:lnTo>
                  <a:pt x="7641615" y="5845836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581385" y="3951618"/>
            <a:ext cx="1343326" cy="4734190"/>
          </a:xfrm>
          <a:custGeom>
            <a:avLst/>
            <a:gdLst/>
            <a:ahLst/>
            <a:cxnLst/>
            <a:rect r="r" b="b" t="t" l="l"/>
            <a:pathLst>
              <a:path h="4734190" w="1343326">
                <a:moveTo>
                  <a:pt x="0" y="0"/>
                </a:moveTo>
                <a:lnTo>
                  <a:pt x="1343326" y="0"/>
                </a:lnTo>
                <a:lnTo>
                  <a:pt x="1343326" y="4734190"/>
                </a:lnTo>
                <a:lnTo>
                  <a:pt x="0" y="4734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60365" y="2889597"/>
            <a:ext cx="13767269" cy="4507806"/>
            <a:chOff x="0" y="0"/>
            <a:chExt cx="18356359" cy="601040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955164"/>
              <a:ext cx="18356359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BİZİ AYIRAN ÖZELLİKLER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8356359" cy="3260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NEDEN BİZİ TERCİH ETMELİSİNİZ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38577"/>
              <a:ext cx="18356359" cy="633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9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10696" y="2252383"/>
            <a:ext cx="2924201" cy="6356958"/>
          </a:xfrm>
          <a:custGeom>
            <a:avLst/>
            <a:gdLst/>
            <a:ahLst/>
            <a:cxnLst/>
            <a:rect r="r" b="b" t="t" l="l"/>
            <a:pathLst>
              <a:path h="6356958" w="2924201">
                <a:moveTo>
                  <a:pt x="0" y="0"/>
                </a:moveTo>
                <a:lnTo>
                  <a:pt x="2924201" y="0"/>
                </a:lnTo>
                <a:lnTo>
                  <a:pt x="29242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22226" y="2252383"/>
            <a:ext cx="2924201" cy="6356958"/>
          </a:xfrm>
          <a:custGeom>
            <a:avLst/>
            <a:gdLst/>
            <a:ahLst/>
            <a:cxnLst/>
            <a:rect r="r" b="b" t="t" l="l"/>
            <a:pathLst>
              <a:path h="6356958" w="2924201">
                <a:moveTo>
                  <a:pt x="0" y="0"/>
                </a:moveTo>
                <a:lnTo>
                  <a:pt x="2924201" y="0"/>
                </a:lnTo>
                <a:lnTo>
                  <a:pt x="292420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9167" y="3086447"/>
            <a:ext cx="10964355" cy="4114106"/>
            <a:chOff x="0" y="0"/>
            <a:chExt cx="14619140" cy="54854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44779"/>
              <a:ext cx="146191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Kullanıcı Arayüzü ve Tema Desteği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255"/>
              <a:ext cx="14619140" cy="139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20"/>
                </a:lnSpc>
              </a:pPr>
              <a:r>
                <a:rPr lang="en-US" sz="685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EK ÖZELLİKLER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74242"/>
              <a:ext cx="14619140" cy="164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Ka</a:t>
              </a: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ranlık/Aydınlık Mod: Dinamik; sistem temasına veya kullanıcı tercihine göre değiştirilebilir.</a:t>
              </a: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Görsel Tasarım: Akıcı animasyonlar, net ikon</a:t>
              </a: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ografi ve dikkat dağıtmayan renk paletleriyle hem çocuklar hem gençler için uygun.</a:t>
              </a:r>
            </a:p>
            <a:p>
              <a:pPr algn="l">
                <a:lnSpc>
                  <a:spcPts val="2485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4758" y="2299262"/>
            <a:ext cx="2839337" cy="6172472"/>
          </a:xfrm>
          <a:custGeom>
            <a:avLst/>
            <a:gdLst/>
            <a:ahLst/>
            <a:cxnLst/>
            <a:rect r="r" b="b" t="t" l="l"/>
            <a:pathLst>
              <a:path h="6172472" w="2839337">
                <a:moveTo>
                  <a:pt x="0" y="0"/>
                </a:moveTo>
                <a:lnTo>
                  <a:pt x="2839337" y="0"/>
                </a:lnTo>
                <a:lnTo>
                  <a:pt x="2839337" y="6172473"/>
                </a:lnTo>
                <a:lnTo>
                  <a:pt x="0" y="6172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74510" y="2299262"/>
            <a:ext cx="3015492" cy="6172472"/>
          </a:xfrm>
          <a:custGeom>
            <a:avLst/>
            <a:gdLst/>
            <a:ahLst/>
            <a:cxnLst/>
            <a:rect r="r" b="b" t="t" l="l"/>
            <a:pathLst>
              <a:path h="6172472" w="3015492">
                <a:moveTo>
                  <a:pt x="0" y="0"/>
                </a:moveTo>
                <a:lnTo>
                  <a:pt x="3015492" y="0"/>
                </a:lnTo>
                <a:lnTo>
                  <a:pt x="3015492" y="6172473"/>
                </a:lnTo>
                <a:lnTo>
                  <a:pt x="0" y="6172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29278" y="3171283"/>
            <a:ext cx="10964355" cy="4428431"/>
            <a:chOff x="0" y="0"/>
            <a:chExt cx="14619140" cy="59045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44779"/>
              <a:ext cx="146191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Sağlık ve Denetim Özelliği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255"/>
              <a:ext cx="14619140" cy="139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20"/>
                </a:lnSpc>
              </a:pPr>
              <a:r>
                <a:rPr lang="en-US" sz="685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EK ÖZELLİKLER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74242"/>
              <a:ext cx="14619140" cy="2063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20 Dakikalık Molalar:</a:t>
              </a: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Her 20 dakikalık oyun süresinden sonra otomatik 5 dakika göz dinlendirme molası tetiklenir.</a:t>
              </a: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Kullanıcı bu süre içinde uygulamada ilerleyemez; mola sayacı geri sayar.</a:t>
              </a: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Amaç: Ekran başında aşırı vakit geçirmeyi önleyerek kullanım sağlığını korumak.</a:t>
              </a:r>
            </a:p>
            <a:p>
              <a:pPr algn="l">
                <a:lnSpc>
                  <a:spcPts val="2485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15167" y="3086447"/>
            <a:ext cx="9383579" cy="3941103"/>
          </a:xfrm>
          <a:custGeom>
            <a:avLst/>
            <a:gdLst/>
            <a:ahLst/>
            <a:cxnLst/>
            <a:rect r="r" b="b" t="t" l="l"/>
            <a:pathLst>
              <a:path h="3941103" w="9383579">
                <a:moveTo>
                  <a:pt x="0" y="0"/>
                </a:moveTo>
                <a:lnTo>
                  <a:pt x="9383579" y="0"/>
                </a:lnTo>
                <a:lnTo>
                  <a:pt x="9383579" y="3941104"/>
                </a:lnTo>
                <a:lnTo>
                  <a:pt x="0" y="394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4086" y="3071452"/>
            <a:ext cx="10964355" cy="4114106"/>
            <a:chOff x="0" y="0"/>
            <a:chExt cx="14619140" cy="54854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44779"/>
              <a:ext cx="146191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Kişisel Verilerin Korunması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255"/>
              <a:ext cx="14619140" cy="139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20"/>
                </a:lnSpc>
              </a:pPr>
              <a:r>
                <a:rPr lang="en-US" sz="685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EK ÖZELLİKLER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74242"/>
              <a:ext cx="14619140" cy="164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20 Dakikalık Molalar:</a:t>
              </a: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Kullanıcı kimlik bilgileri hashlenerek saklanır.</a:t>
              </a: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Tü</a:t>
              </a:r>
              <a:r>
                <a:rPr lang="en-US" sz="177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 ağ trafiği HTTPS üzerinden şifreli olarak iletilir</a:t>
              </a:r>
            </a:p>
            <a:p>
              <a:pPr algn="l">
                <a:lnSpc>
                  <a:spcPts val="2485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12368441" y="5627454"/>
            <a:ext cx="5322763" cy="0"/>
          </a:xfrm>
          <a:prstGeom prst="line">
            <a:avLst/>
          </a:prstGeom>
          <a:ln cap="flat" w="9525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00438" y="1697172"/>
            <a:ext cx="3568994" cy="6862665"/>
          </a:xfrm>
          <a:custGeom>
            <a:avLst/>
            <a:gdLst/>
            <a:ahLst/>
            <a:cxnLst/>
            <a:rect r="r" b="b" t="t" l="l"/>
            <a:pathLst>
              <a:path h="6862665" w="3568994">
                <a:moveTo>
                  <a:pt x="0" y="0"/>
                </a:moveTo>
                <a:lnTo>
                  <a:pt x="3568994" y="0"/>
                </a:lnTo>
                <a:lnTo>
                  <a:pt x="3568994" y="6862665"/>
                </a:lnTo>
                <a:lnTo>
                  <a:pt x="0" y="6862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305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4086" y="3071452"/>
            <a:ext cx="10964355" cy="4114106"/>
            <a:chOff x="0" y="0"/>
            <a:chExt cx="14619140" cy="54854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44779"/>
              <a:ext cx="146191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10B5B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Teknik Altyapı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255"/>
              <a:ext cx="14619140" cy="139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20"/>
                </a:lnSpc>
              </a:pPr>
              <a:r>
                <a:rPr lang="en-US" sz="685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EK ÖZELLİKLER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74242"/>
              <a:ext cx="14619140" cy="164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Authentic</a:t>
              </a: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ation: Güvenli oturum yönetimi</a:t>
              </a: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Realtime Database: Yüksek skorların anlık g</a:t>
              </a: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üncellen</a:t>
              </a: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mesi</a:t>
              </a: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Cloud Storage: Oyun içi medya varlıklarının barındırılması</a:t>
              </a:r>
            </a:p>
            <a:p>
              <a:pPr algn="l">
                <a:lnSpc>
                  <a:spcPts val="2485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49534" y="1965021"/>
            <a:ext cx="3299847" cy="7173580"/>
          </a:xfrm>
          <a:custGeom>
            <a:avLst/>
            <a:gdLst/>
            <a:ahLst/>
            <a:cxnLst/>
            <a:rect r="r" b="b" t="t" l="l"/>
            <a:pathLst>
              <a:path h="7173580" w="3299847">
                <a:moveTo>
                  <a:pt x="0" y="0"/>
                </a:moveTo>
                <a:lnTo>
                  <a:pt x="3299847" y="0"/>
                </a:lnTo>
                <a:lnTo>
                  <a:pt x="3299847" y="7173579"/>
                </a:lnTo>
                <a:lnTo>
                  <a:pt x="0" y="717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04086" y="3071452"/>
            <a:ext cx="10964355" cy="4114106"/>
            <a:chOff x="0" y="0"/>
            <a:chExt cx="14619140" cy="54854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144779"/>
              <a:ext cx="146191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10B5B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ÖZGÜN ROTA ALGORİTMASI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255"/>
              <a:ext cx="14619140" cy="139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20"/>
                </a:lnSpc>
              </a:pPr>
              <a:r>
                <a:rPr lang="en-US" sz="685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EK ÖZELLİKLER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74242"/>
              <a:ext cx="14619140" cy="16448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Her şehre ait enlem boylam değerleri ile özgün bir rota algoritması oluşturulması.</a:t>
              </a:r>
            </a:p>
            <a:p>
              <a:pPr algn="l" marL="383223" indent="-191612" lvl="1">
                <a:lnSpc>
                  <a:spcPts val="2485"/>
                </a:lnSpc>
                <a:buFont typeface="Arial"/>
                <a:buChar char="•"/>
              </a:pP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Uçuş rotalarının çizildiği haritada Google Maps gibi bağımlılıkların kullanılmaması.</a:t>
              </a:r>
            </a:p>
            <a:p>
              <a:pPr algn="l">
                <a:lnSpc>
                  <a:spcPts val="2485"/>
                </a:lnSpc>
              </a:pPr>
            </a:p>
            <a:p>
              <a:pPr algn="l">
                <a:lnSpc>
                  <a:spcPts val="2485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54947" y="2369871"/>
            <a:ext cx="2551739" cy="5547259"/>
          </a:xfrm>
          <a:custGeom>
            <a:avLst/>
            <a:gdLst/>
            <a:ahLst/>
            <a:cxnLst/>
            <a:rect r="r" b="b" t="t" l="l"/>
            <a:pathLst>
              <a:path h="5547259" w="2551739">
                <a:moveTo>
                  <a:pt x="0" y="0"/>
                </a:moveTo>
                <a:lnTo>
                  <a:pt x="2551739" y="0"/>
                </a:lnTo>
                <a:lnTo>
                  <a:pt x="2551739" y="5547258"/>
                </a:lnTo>
                <a:lnTo>
                  <a:pt x="0" y="5547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85707" y="2369871"/>
            <a:ext cx="2551739" cy="5547259"/>
          </a:xfrm>
          <a:custGeom>
            <a:avLst/>
            <a:gdLst/>
            <a:ahLst/>
            <a:cxnLst/>
            <a:rect r="r" b="b" t="t" l="l"/>
            <a:pathLst>
              <a:path h="5547259" w="2551739">
                <a:moveTo>
                  <a:pt x="0" y="0"/>
                </a:moveTo>
                <a:lnTo>
                  <a:pt x="2551739" y="0"/>
                </a:lnTo>
                <a:lnTo>
                  <a:pt x="2551739" y="5547258"/>
                </a:lnTo>
                <a:lnTo>
                  <a:pt x="0" y="5547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9252" y="2561195"/>
            <a:ext cx="11268038" cy="4404254"/>
            <a:chOff x="0" y="0"/>
            <a:chExt cx="15024051" cy="587233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213972"/>
              <a:ext cx="15024051" cy="1331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46"/>
                </a:lnSpc>
              </a:pPr>
              <a:r>
                <a:rPr lang="en-US" sz="3288" b="true">
                  <a:solidFill>
                    <a:srgbClr val="10B5B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Şehir Bazlı Oyunlar ve Oyun                                     Tanıtım Ekranları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272"/>
              <a:ext cx="15024051" cy="1422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47"/>
                </a:lnSpc>
              </a:pPr>
              <a:r>
                <a:rPr lang="en-US" sz="7039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EK ÖZELLİKLER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432915"/>
              <a:ext cx="15024051" cy="12684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93837" indent="-196919" lvl="1">
                <a:lnSpc>
                  <a:spcPts val="2553"/>
                </a:lnSpc>
                <a:buFont typeface="Arial"/>
                <a:buChar char="•"/>
              </a:pPr>
              <a:r>
                <a:rPr lang="en-US" sz="1824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Uygulama içerisinde 2 adet oyun bulunması.</a:t>
              </a:r>
            </a:p>
            <a:p>
              <a:pPr algn="l" marL="393837" indent="-196919" lvl="1">
                <a:lnSpc>
                  <a:spcPts val="2553"/>
                </a:lnSpc>
                <a:buFont typeface="Arial"/>
                <a:buChar char="•"/>
              </a:pPr>
              <a:r>
                <a:rPr lang="en-US" sz="1824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Uygulama içerisinde her şehir materyalleri ve verilerine göre                                                            oyun barındırılması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86920" y="2369871"/>
            <a:ext cx="3384487" cy="5547259"/>
          </a:xfrm>
          <a:custGeom>
            <a:avLst/>
            <a:gdLst/>
            <a:ahLst/>
            <a:cxnLst/>
            <a:rect r="r" b="b" t="t" l="l"/>
            <a:pathLst>
              <a:path h="5547259" w="3384487">
                <a:moveTo>
                  <a:pt x="0" y="0"/>
                </a:moveTo>
                <a:lnTo>
                  <a:pt x="3384487" y="0"/>
                </a:lnTo>
                <a:lnTo>
                  <a:pt x="3384487" y="5547258"/>
                </a:lnTo>
                <a:lnTo>
                  <a:pt x="0" y="5547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735" t="0" r="-9191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34215" y="2326689"/>
            <a:ext cx="3057284" cy="6353418"/>
          </a:xfrm>
          <a:custGeom>
            <a:avLst/>
            <a:gdLst/>
            <a:ahLst/>
            <a:cxnLst/>
            <a:rect r="r" b="b" t="t" l="l"/>
            <a:pathLst>
              <a:path h="6353418" w="3057284">
                <a:moveTo>
                  <a:pt x="0" y="0"/>
                </a:moveTo>
                <a:lnTo>
                  <a:pt x="3057283" y="0"/>
                </a:lnTo>
                <a:lnTo>
                  <a:pt x="3057283" y="6353417"/>
                </a:lnTo>
                <a:lnTo>
                  <a:pt x="0" y="6353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81183" y="2326689"/>
            <a:ext cx="3042303" cy="4559539"/>
          </a:xfrm>
          <a:custGeom>
            <a:avLst/>
            <a:gdLst/>
            <a:ahLst/>
            <a:cxnLst/>
            <a:rect r="r" b="b" t="t" l="l"/>
            <a:pathLst>
              <a:path h="4559539" w="3042303">
                <a:moveTo>
                  <a:pt x="0" y="0"/>
                </a:moveTo>
                <a:lnTo>
                  <a:pt x="3042302" y="0"/>
                </a:lnTo>
                <a:lnTo>
                  <a:pt x="3042302" y="4559539"/>
                </a:lnTo>
                <a:lnTo>
                  <a:pt x="0" y="4559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9" r="-2062" b="-1264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9261" y="3400772"/>
            <a:ext cx="10964355" cy="3485456"/>
            <a:chOff x="0" y="0"/>
            <a:chExt cx="14619140" cy="464727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144779"/>
              <a:ext cx="1461914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b="true">
                  <a:solidFill>
                    <a:srgbClr val="10B5B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LOGLAMA ALTYAPISI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8255"/>
              <a:ext cx="14619140" cy="1393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20"/>
                </a:lnSpc>
              </a:pPr>
              <a:r>
                <a:rPr lang="en-US" sz="685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EK ÖZELLİKLER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74242"/>
              <a:ext cx="14619140" cy="806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5"/>
                </a:lnSpc>
              </a:pP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H</a:t>
              </a:r>
              <a:r>
                <a:rPr lang="en-US" sz="1775">
                  <a:solidFill>
                    <a:srgbClr val="FFFFFF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ata, performans ve kullanıcı davranışı logları Firebase Crashlytics ve özel loglama altyapısıyla toplanır.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12943"/>
            <a:ext cx="11301259" cy="6017920"/>
          </a:xfrm>
          <a:custGeom>
            <a:avLst/>
            <a:gdLst/>
            <a:ahLst/>
            <a:cxnLst/>
            <a:rect r="r" b="b" t="t" l="l"/>
            <a:pathLst>
              <a:path h="6017920" w="11301259">
                <a:moveTo>
                  <a:pt x="0" y="0"/>
                </a:moveTo>
                <a:lnTo>
                  <a:pt x="11301259" y="0"/>
                </a:lnTo>
                <a:lnTo>
                  <a:pt x="11301259" y="6017920"/>
                </a:lnTo>
                <a:lnTo>
                  <a:pt x="0" y="6017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038" y="822068"/>
            <a:ext cx="8833319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A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irJet Kids – Uçak içi eğlence mobil uygulaması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Hedef kitle: 6-12 yaş arası çocuklar, aileler, eğitimciler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Web Sitemiz: 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1768" y="1619911"/>
            <a:ext cx="14835430" cy="2010063"/>
            <a:chOff x="0" y="0"/>
            <a:chExt cx="19780573" cy="268008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060959"/>
              <a:ext cx="19780573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AirJetKids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9780573" cy="1346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80"/>
                </a:lnSpc>
              </a:pPr>
              <a:r>
                <a:rPr lang="en-US" sz="665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Yo</a:t>
              </a:r>
              <a:r>
                <a:rPr lang="en-US" sz="665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l Haritası ve Pazarlama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1768" y="4982185"/>
            <a:ext cx="4326308" cy="2183815"/>
            <a:chOff x="0" y="0"/>
            <a:chExt cx="5768411" cy="291175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576841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TEST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513907"/>
              <a:ext cx="5768411" cy="1270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THS</a:t>
              </a:r>
              <a:r>
                <a:rPr lang="en-US" sz="185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4 → 5: Simülatör ve gerçek uçuş testleri</a:t>
              </a:r>
            </a:p>
            <a:p>
              <a:pPr algn="l">
                <a:lnSpc>
                  <a:spcPts val="259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1080804"/>
              <a:ext cx="5768411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6980846" y="4877214"/>
            <a:ext cx="4326308" cy="4645075"/>
            <a:chOff x="0" y="0"/>
            <a:chExt cx="5768411" cy="61934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576841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STRATEJİ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13907"/>
              <a:ext cx="5768411" cy="4669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Yenilikçi B2B lisans</a:t>
              </a: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lama ve B2C mağaza stratejileri uygulanması hedeflenmektedir. Bu sayede işletmeler arası ve işletmelerle tüketiciler arası pazarlama stratejileri belirlenecektir. Bu konunun detaylarına Proje Genel Dokümantasyonumuzun son kısımlarında yer verilmektedir.</a:t>
              </a:r>
            </a:p>
            <a:p>
              <a:pPr algn="just">
                <a:lnSpc>
                  <a:spcPts val="2800"/>
                </a:lnSpc>
              </a:pP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1080804"/>
              <a:ext cx="5768411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2489975" y="4877214"/>
            <a:ext cx="4326308" cy="4848910"/>
            <a:chOff x="0" y="0"/>
            <a:chExt cx="5768411" cy="646521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5768411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REKLAM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23432"/>
              <a:ext cx="5768411" cy="4852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95"/>
                </a:lnSpc>
              </a:pPr>
              <a:r>
                <a:rPr lang="en-US" sz="19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İçerik</a:t>
              </a:r>
              <a:r>
                <a:rPr lang="en-US" sz="19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genişletme, sosyal etkileşim ve rekabet özellikleri bakımından çeşitli çalışmalarımız var ve bu çalışmalarımız artırılacaktır. (Youtube Kanalımız, Web Sitemiz, Github Profilimiz gibi… ) </a:t>
              </a:r>
            </a:p>
            <a:p>
              <a:pPr algn="l">
                <a:lnSpc>
                  <a:spcPts val="2695"/>
                </a:lnSpc>
              </a:pPr>
              <a:r>
                <a:rPr lang="en-US" sz="19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Uçuşlarda oyunlardan kazanılan puanları, uçuş miline dönüştürme fırsatı</a:t>
              </a:r>
            </a:p>
            <a:p>
              <a:pPr algn="l">
                <a:lnSpc>
                  <a:spcPts val="2695"/>
                </a:lnSpc>
              </a:pPr>
            </a:p>
            <a:p>
              <a:pPr algn="l">
                <a:lnSpc>
                  <a:spcPts val="2695"/>
                </a:lnSpc>
              </a:pP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0" y="1080804"/>
              <a:ext cx="5768411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46295" y="2082184"/>
            <a:ext cx="13181411" cy="3421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20"/>
              </a:lnSpc>
            </a:pPr>
            <a:r>
              <a:rPr lang="en-US" sz="5267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AirJet Kids ile eğitim ve eğlenceyi bir arada sunuyoruz!</a:t>
            </a:r>
          </a:p>
          <a:p>
            <a:pPr algn="ctr">
              <a:lnSpc>
                <a:spcPts val="6320"/>
              </a:lnSpc>
            </a:pPr>
            <a:r>
              <a:rPr lang="en-US" sz="5267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Bizi dinlediğiniz için teşekkür ederiz </a:t>
            </a:r>
          </a:p>
          <a:p>
            <a:pPr algn="ctr">
              <a:lnSpc>
                <a:spcPts val="6320"/>
              </a:lnSpc>
            </a:pPr>
          </a:p>
          <a:p>
            <a:pPr algn="ctr">
              <a:lnSpc>
                <a:spcPts val="158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881078" y="5014107"/>
            <a:ext cx="7511846" cy="4244193"/>
          </a:xfrm>
          <a:custGeom>
            <a:avLst/>
            <a:gdLst/>
            <a:ahLst/>
            <a:cxnLst/>
            <a:rect r="r" b="b" t="t" l="l"/>
            <a:pathLst>
              <a:path h="4244193" w="7511846">
                <a:moveTo>
                  <a:pt x="0" y="0"/>
                </a:moveTo>
                <a:lnTo>
                  <a:pt x="7511846" y="0"/>
                </a:lnTo>
                <a:lnTo>
                  <a:pt x="7511846" y="4244193"/>
                </a:lnTo>
                <a:lnTo>
                  <a:pt x="0" y="4244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9151" y="4801271"/>
            <a:ext cx="11728561" cy="5013960"/>
          </a:xfrm>
          <a:custGeom>
            <a:avLst/>
            <a:gdLst/>
            <a:ahLst/>
            <a:cxnLst/>
            <a:rect r="r" b="b" t="t" l="l"/>
            <a:pathLst>
              <a:path h="5013960" w="11728561">
                <a:moveTo>
                  <a:pt x="0" y="0"/>
                </a:moveTo>
                <a:lnTo>
                  <a:pt x="11728561" y="0"/>
                </a:lnTo>
                <a:lnTo>
                  <a:pt x="11728561" y="5013959"/>
                </a:lnTo>
                <a:lnTo>
                  <a:pt x="0" y="5013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1038" y="288668"/>
            <a:ext cx="9913012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P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roje hakkında bilgilendirme kartları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Üç ayrı proje dokümantasyonu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1-G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enel Dokümantasyon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2-Rams Odaklı Tasarım Dokümantasyonu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   3-Teknoloji Hazırlık Seviyesi Dokümantasyonu    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20 saniyelik kısa bir ürün tanıtım fragmanı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Projeyi anlatan kısa bir sunum</a:t>
            </a:r>
          </a:p>
          <a:p>
            <a:pPr algn="just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6964" y="410048"/>
            <a:ext cx="3282359" cy="3383875"/>
          </a:xfrm>
          <a:custGeom>
            <a:avLst/>
            <a:gdLst/>
            <a:ahLst/>
            <a:cxnLst/>
            <a:rect r="r" b="b" t="t" l="l"/>
            <a:pathLst>
              <a:path h="3383875" w="3282359">
                <a:moveTo>
                  <a:pt x="0" y="0"/>
                </a:moveTo>
                <a:lnTo>
                  <a:pt x="3282359" y="0"/>
                </a:lnTo>
                <a:lnTo>
                  <a:pt x="3282359" y="3383875"/>
                </a:lnTo>
                <a:lnTo>
                  <a:pt x="0" y="338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113" y="2732980"/>
            <a:ext cx="9202163" cy="3151741"/>
          </a:xfrm>
          <a:custGeom>
            <a:avLst/>
            <a:gdLst/>
            <a:ahLst/>
            <a:cxnLst/>
            <a:rect r="r" b="b" t="t" l="l"/>
            <a:pathLst>
              <a:path h="3151741" w="9202163">
                <a:moveTo>
                  <a:pt x="0" y="0"/>
                </a:moveTo>
                <a:lnTo>
                  <a:pt x="9202163" y="0"/>
                </a:lnTo>
                <a:lnTo>
                  <a:pt x="9202163" y="3151741"/>
                </a:lnTo>
                <a:lnTo>
                  <a:pt x="0" y="3151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4113" y="7160511"/>
            <a:ext cx="6012515" cy="2487678"/>
          </a:xfrm>
          <a:custGeom>
            <a:avLst/>
            <a:gdLst/>
            <a:ahLst/>
            <a:cxnLst/>
            <a:rect r="r" b="b" t="t" l="l"/>
            <a:pathLst>
              <a:path h="2487678" w="6012515">
                <a:moveTo>
                  <a:pt x="0" y="0"/>
                </a:moveTo>
                <a:lnTo>
                  <a:pt x="6012515" y="0"/>
                </a:lnTo>
                <a:lnTo>
                  <a:pt x="6012515" y="2487678"/>
                </a:lnTo>
                <a:lnTo>
                  <a:pt x="0" y="2487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6042" y="1142305"/>
            <a:ext cx="9913012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G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ithub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v</a:t>
            </a: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e Trello hesaplarımız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Projeyi detaylı anlatan bir youtube videomuz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84113" y="6417648"/>
            <a:ext cx="8994577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Son olarak da iletişim ve ekip tanıtımı kısmı bulunmaktadır.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3130" y="1328132"/>
            <a:ext cx="1901285" cy="6700564"/>
          </a:xfrm>
          <a:custGeom>
            <a:avLst/>
            <a:gdLst/>
            <a:ahLst/>
            <a:cxnLst/>
            <a:rect r="r" b="b" t="t" l="l"/>
            <a:pathLst>
              <a:path h="6700564" w="1901285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8300" y="1694119"/>
            <a:ext cx="6077873" cy="3835758"/>
            <a:chOff x="0" y="0"/>
            <a:chExt cx="8103830" cy="51143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4495218"/>
              <a:ext cx="8103830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Proje Amaçları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9525"/>
              <a:ext cx="8103830" cy="3667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600"/>
                </a:lnSpc>
              </a:pPr>
              <a:r>
                <a:rPr lang="en-US" sz="1800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+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590877" y="1859072"/>
            <a:ext cx="5887373" cy="9508612"/>
            <a:chOff x="0" y="0"/>
            <a:chExt cx="7849830" cy="126781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7849830" cy="170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Uzun uçuşlarda</a:t>
              </a: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eğlenceli ve öğretici deneyim sağlamak</a:t>
              </a:r>
            </a:p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2282968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2864983"/>
              <a:ext cx="7849830" cy="1706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Türkiye’nin</a:t>
              </a: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şehirlerine ait kültürel ve tarihsel bilgi aktarmak</a:t>
              </a:r>
            </a:p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5186052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768067"/>
              <a:ext cx="7849830" cy="1121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Öğretirk</a:t>
              </a:r>
              <a:r>
                <a:rPr lang="en-US" sz="2499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en eğlendirmek</a:t>
              </a:r>
            </a:p>
            <a:p>
              <a:pPr algn="l">
                <a:lnSpc>
                  <a:spcPts val="3500"/>
                </a:lnSpc>
              </a:pP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0" y="7504935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8067900"/>
              <a:ext cx="7849830" cy="11408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Rekabet ortamı oluşturarak kişisel gelişime katkı sağlamak</a:t>
              </a:r>
            </a:p>
          </p:txBody>
        </p:sp>
        <p:sp>
          <p:nvSpPr>
            <p:cNvPr name="AutoShape 14" id="14"/>
            <p:cNvSpPr/>
            <p:nvPr/>
          </p:nvSpPr>
          <p:spPr>
            <a:xfrm>
              <a:off x="0" y="9823818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10386783"/>
              <a:ext cx="7849830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Fark Yaratmak</a:t>
              </a:r>
            </a:p>
          </p:txBody>
        </p:sp>
        <p:sp>
          <p:nvSpPr>
            <p:cNvPr name="AutoShape 16" id="16"/>
            <p:cNvSpPr/>
            <p:nvPr/>
          </p:nvSpPr>
          <p:spPr>
            <a:xfrm>
              <a:off x="0" y="11558502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12140517"/>
              <a:ext cx="7849830" cy="5249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4"/>
                </a:lnSpc>
              </a:pPr>
              <a:r>
                <a:rPr lang="en-US" sz="2425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Telekomünikasyon alanındaki eğilimler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39521" y="1204625"/>
            <a:ext cx="7023569" cy="7877751"/>
            <a:chOff x="0" y="0"/>
            <a:chExt cx="9364759" cy="105036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075564"/>
              <a:ext cx="9364759" cy="69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500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AirJetKids Mobil Uygulaması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9364759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Giriş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05967"/>
              <a:ext cx="9364759" cy="6931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</a:p>
            <a:p>
              <a:pPr algn="l"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AirJetKids, Türkiye haritası üzerinde uçuş rotaları keşfederken, her şehirde hem kültürel bilgi kazandıran hem de eğlenceli AR ve kelime oyunlarıyla kullanıcıyı motive eden yenilikçi bir mobil oyun uygulamasıdır. Uygulama; Flutter, GetX ve Firebase ekosistemiyle geliştirilmiş, hem performans hem de kullanıcı deneyimi odaklı bir çözüm sunar.</a:t>
              </a:r>
            </a:p>
            <a:p>
              <a:pPr algn="l">
                <a:lnSpc>
                  <a:spcPts val="377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8415" y="1739712"/>
            <a:ext cx="14811170" cy="6807575"/>
            <a:chOff x="0" y="0"/>
            <a:chExt cx="19748227" cy="90767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313084"/>
              <a:ext cx="19748227" cy="5545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36904" indent="-318452" lvl="1">
                <a:lnSpc>
                  <a:spcPts val="4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49" u="non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Geliştirme: Flutter, Durum Yönetimi: GetX</a:t>
              </a:r>
            </a:p>
            <a:p>
              <a:pPr algn="l" marL="636904" indent="-318452" lvl="1">
                <a:lnSpc>
                  <a:spcPts val="4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49" u="non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Katmanlı mimari: UI, İş Mantığı, Veri ve AR katmanları</a:t>
              </a:r>
            </a:p>
            <a:p>
              <a:pPr algn="l" marL="636904" indent="-318452" lvl="1">
                <a:lnSpc>
                  <a:spcPts val="412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49" u="non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Mevcut Teknoloji Hazırlık Seviyesi: THS 3-4 </a:t>
              </a:r>
            </a:p>
            <a:p>
              <a:pPr algn="l" marL="636905" indent="-318452" lvl="1">
                <a:lnSpc>
                  <a:spcPts val="413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50" u="non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  </a:t>
              </a:r>
              <a:r>
                <a:rPr lang="en-US" sz="2950" u="none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(Yani THS-3 : Temel teknolojik işlevlerin deneysel olarak kanıtlanması. Kavramın laboratuvarda test edilmesi başlar. / THS-4 : Laboratuvar ortamında düşük doğrulukta (low-fidelity) prototip üretilmiş ve temel işlevler doğrulanmıştır. ) Seviyelerinin arasında olduğumuzu düşünmekteyiz.</a:t>
              </a:r>
            </a:p>
            <a:p>
              <a:pPr algn="l">
                <a:lnSpc>
                  <a:spcPts val="4130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2700"/>
              <a:ext cx="19748227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Teknoloji ve Mimari</a:t>
              </a:r>
            </a:p>
          </p:txBody>
        </p:sp>
        <p:sp>
          <p:nvSpPr>
            <p:cNvPr name="AutoShape 5" id="5"/>
            <p:cNvSpPr/>
            <p:nvPr/>
          </p:nvSpPr>
          <p:spPr>
            <a:xfrm>
              <a:off x="0" y="2168438"/>
              <a:ext cx="19748227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9858" y="1579546"/>
            <a:ext cx="6167680" cy="1832898"/>
            <a:chOff x="0" y="0"/>
            <a:chExt cx="8223573" cy="244386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824739"/>
              <a:ext cx="8223573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9"/>
                </a:lnSpc>
              </a:pPr>
              <a:r>
                <a:rPr lang="en-US" sz="2775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A</a:t>
              </a:r>
              <a:r>
                <a:rPr lang="en-US" sz="2775">
                  <a:solidFill>
                    <a:srgbClr val="10B5B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irJetKids Mobil Uygulaması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"/>
              <a:ext cx="8223573" cy="1120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89"/>
                </a:lnSpc>
              </a:pPr>
              <a:r>
                <a:rPr lang="en-US" sz="557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Ku</a:t>
              </a:r>
              <a:r>
                <a:rPr lang="en-US" sz="557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llanıcı Akışı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732343" y="1028700"/>
            <a:ext cx="6302836" cy="3385870"/>
            <a:chOff x="0" y="0"/>
            <a:chExt cx="8403782" cy="45144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403782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KIM</a:t>
              </a: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LIK DOĞRULAMA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77307"/>
              <a:ext cx="8403782" cy="37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Kullanıcı, Firebase Authentication ile güvenli bir şekilde e-posta/şifre veya sosyal oturum aracılığıyla uygulamaya giriş yapar.</a:t>
              </a:r>
            </a:p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Tüm kullanıcı bilgileri (e-posta, kullanıcı adı vb.) Firebase üzerinde SHA-256 gibi güçlü hash algoritmalarıyla korunur.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rot="-5400000">
            <a:off x="5324805" y="5133975"/>
            <a:ext cx="7638389" cy="0"/>
          </a:xfrm>
          <a:prstGeom prst="line">
            <a:avLst/>
          </a:prstGeom>
          <a:ln cap="rnd" w="19050">
            <a:solidFill>
              <a:srgbClr val="10B5B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0732343" y="4414570"/>
            <a:ext cx="6302836" cy="2442895"/>
            <a:chOff x="0" y="0"/>
            <a:chExt cx="8403782" cy="325719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8403782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ROTA SEÇİMİ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77307"/>
              <a:ext cx="8403782" cy="23427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31" indent="-183515" lvl="1">
                <a:lnSpc>
                  <a:spcPts val="2380"/>
                </a:lnSpc>
                <a:buFont typeface="Arial"/>
                <a:buChar char="•"/>
              </a:pPr>
              <a:r>
                <a:rPr lang="en-US" sz="17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Başl</a:t>
              </a:r>
              <a:r>
                <a:rPr lang="en-US" sz="17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angıç ve hedef şehri seçilen ekranda, Türkiye haritası üzerinde rota otomatik olarak çizilir.</a:t>
              </a:r>
            </a:p>
            <a:p>
              <a:pPr algn="l" marL="367030" indent="-183515" lvl="1">
                <a:lnSpc>
                  <a:spcPts val="2379"/>
                </a:lnSpc>
                <a:buFont typeface="Arial"/>
                <a:buChar char="•"/>
              </a:pPr>
              <a:r>
                <a:rPr lang="en-US" sz="17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Haritanın altında, rota üzerindeki şehirler sıralı listelenir; her iki şehir arasındaki km ve toplam uçuş mesafesi anlık olarak görünür.</a:t>
              </a:r>
            </a:p>
            <a:p>
              <a:pPr algn="l">
                <a:lnSpc>
                  <a:spcPts val="23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732343" y="7008936"/>
            <a:ext cx="6302836" cy="2681020"/>
            <a:chOff x="0" y="0"/>
            <a:chExt cx="8403782" cy="357469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8403782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ŞEHİR BAZLI OYUN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77307"/>
              <a:ext cx="8403782" cy="278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Belir</a:t>
              </a: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lenen rota üzerindeki herhangi bir şehre dokunulduğunda, o şehir için tasarlanmış AR oyunu ve kelime oyunu seçenekleri ekrana gelir.</a:t>
              </a:r>
            </a:p>
            <a:p>
              <a:pPr algn="l" marL="431800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Oyunlar arasında geçiş yaparak ilerlenebilir; her şehir için ayrı ayrı yüksek skorlar takip edilir.</a:t>
              </a:r>
            </a:p>
            <a:p>
              <a:pPr algn="l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963788" y="8343676"/>
            <a:ext cx="4024687" cy="4528480"/>
          </a:xfrm>
          <a:custGeom>
            <a:avLst/>
            <a:gdLst/>
            <a:ahLst/>
            <a:cxnLst/>
            <a:rect r="r" b="b" t="t" l="l"/>
            <a:pathLst>
              <a:path h="4528480" w="4024687">
                <a:moveTo>
                  <a:pt x="4024687" y="0"/>
                </a:moveTo>
                <a:lnTo>
                  <a:pt x="0" y="0"/>
                </a:lnTo>
                <a:lnTo>
                  <a:pt x="0" y="4528480"/>
                </a:lnTo>
                <a:lnTo>
                  <a:pt x="4024687" y="4528480"/>
                </a:lnTo>
                <a:lnTo>
                  <a:pt x="402468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7382" y="905791"/>
            <a:ext cx="7266980" cy="8776214"/>
            <a:chOff x="0" y="0"/>
            <a:chExt cx="9689307" cy="117016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689307" cy="187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10"/>
                </a:lnSpc>
              </a:pPr>
              <a:r>
                <a:rPr lang="en-US" sz="467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K</a:t>
              </a:r>
              <a:r>
                <a:rPr lang="en-US" sz="467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elime                        Oyunu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416476"/>
              <a:ext cx="9689307" cy="7285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55942" indent="-277971" lvl="1">
                <a:lnSpc>
                  <a:spcPts val="3604"/>
                </a:lnSpc>
                <a:buFont typeface="Arial"/>
                <a:buChar char="•"/>
              </a:pPr>
              <a:r>
                <a:rPr lang="en-US" sz="25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Yaş Grubuna Göre Dinamik İçerik: Kullanıcının yaşı baz alınarak harf alma hakkı, pas geçme sayısı ve tahmin edilecek kelime uzunluğu uyarlanır.</a:t>
              </a:r>
            </a:p>
            <a:p>
              <a:pPr algn="l" marL="555942" indent="-277971" lvl="1">
                <a:lnSpc>
                  <a:spcPts val="3604"/>
                </a:lnSpc>
                <a:buFont typeface="Arial"/>
                <a:buChar char="•"/>
              </a:pPr>
              <a:r>
                <a:rPr lang="en-US" sz="25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Oyun Mantığı:</a:t>
              </a:r>
            </a:p>
            <a:p>
              <a:pPr algn="l" marL="1111884" indent="-370628" lvl="2">
                <a:lnSpc>
                  <a:spcPts val="3604"/>
                </a:lnSpc>
                <a:buFont typeface="Arial"/>
                <a:buChar char="⚬"/>
              </a:pPr>
              <a:r>
                <a:rPr lang="en-US" sz="25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Ekranda eksik harflerin olduğu bir kelime görünür.</a:t>
              </a:r>
            </a:p>
            <a:p>
              <a:pPr algn="l" marL="1111884" indent="-370628" lvl="2">
                <a:lnSpc>
                  <a:spcPts val="3604"/>
                </a:lnSpc>
                <a:buFont typeface="Arial"/>
                <a:buChar char="⚬"/>
              </a:pPr>
              <a:r>
                <a:rPr lang="en-US" sz="25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Doğru harf aldıkça boşluklar doldurulur.</a:t>
              </a:r>
            </a:p>
            <a:p>
              <a:pPr algn="l" marL="1111884" indent="-370628" lvl="2">
                <a:lnSpc>
                  <a:spcPts val="3604"/>
                </a:lnSpc>
                <a:buFont typeface="Arial"/>
                <a:buChar char="⚬"/>
              </a:pPr>
              <a:r>
                <a:rPr lang="en-US" sz="257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Süre ve alınan harf sayısına bağlı puanlama sistemi mevcuttur.</a:t>
              </a:r>
            </a:p>
            <a:p>
              <a:pPr algn="l">
                <a:lnSpc>
                  <a:spcPts val="3604"/>
                </a:lnSpc>
              </a:pP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3641433"/>
              <a:ext cx="9689307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988475" y="905791"/>
            <a:ext cx="5887373" cy="8157089"/>
            <a:chOff x="0" y="0"/>
            <a:chExt cx="7849830" cy="1087611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7849830" cy="187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10"/>
                </a:lnSpc>
              </a:pPr>
              <a:r>
                <a:rPr lang="en-US" sz="467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AR</a:t>
              </a:r>
              <a:r>
                <a:rPr lang="en-US" sz="4675" b="true">
                  <a:solidFill>
                    <a:srgbClr val="FFFFFF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 Kart Eşleştirme Oyunu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26001"/>
              <a:ext cx="7849830" cy="6305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8327" indent="-294163" lvl="1">
                <a:lnSpc>
                  <a:spcPts val="3814"/>
                </a:lnSpc>
                <a:buFont typeface="Arial"/>
                <a:buChar char="•"/>
              </a:pPr>
              <a:r>
                <a:rPr lang="en-US" sz="272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Kültürel Görseller: Her kartın arka yüzünde şehrin simgesi veya tarihi eseri yer alır.</a:t>
              </a:r>
            </a:p>
            <a:p>
              <a:pPr algn="l" marL="588327" indent="-294163" lvl="1">
                <a:lnSpc>
                  <a:spcPts val="3814"/>
                </a:lnSpc>
                <a:buFont typeface="Arial"/>
                <a:buChar char="•"/>
              </a:pPr>
              <a:r>
                <a:rPr lang="en-US" sz="272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Eşini Bul: Kartlar kapalı başlar; tıklanan ikili eşleştiğinde kartlar ekrandan kaldırılır.</a:t>
              </a:r>
            </a:p>
            <a:p>
              <a:pPr algn="l" marL="588327" indent="-294163" lvl="1">
                <a:lnSpc>
                  <a:spcPts val="3814"/>
                </a:lnSpc>
                <a:buFont typeface="Arial"/>
                <a:buChar char="•"/>
              </a:pPr>
              <a:r>
                <a:rPr lang="en-US" sz="2724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Puanlama: Oyun süresi, kalan kart sayısı ve yapılan hamle sayısına göre hesaplanır.</a:t>
              </a:r>
            </a:p>
            <a:p>
              <a:pPr algn="l">
                <a:lnSpc>
                  <a:spcPts val="3815"/>
                </a:lnSpc>
              </a:pP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3641433"/>
              <a:ext cx="7849830" cy="0"/>
            </a:xfrm>
            <a:prstGeom prst="line">
              <a:avLst/>
            </a:prstGeom>
            <a:ln cap="rnd" w="25400">
              <a:solidFill>
                <a:srgbClr val="10B5B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DAGqbj0xTXA</dc:identifier>
  <dcterms:modified xsi:type="dcterms:W3CDTF">2011-08-01T06:04:30Z</dcterms:modified>
  <cp:revision>1</cp:revision>
  <dc:title>Mavi 3D Unsurlar 5G Teknoloji Sunum</dc:title>
</cp:coreProperties>
</file>